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310" r:id="rId4"/>
    <p:sldId id="306" r:id="rId5"/>
    <p:sldId id="307" r:id="rId6"/>
    <p:sldId id="308" r:id="rId7"/>
    <p:sldId id="309" r:id="rId8"/>
    <p:sldId id="311" r:id="rId9"/>
    <p:sldId id="30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65"/>
    <p:restoredTop sz="94633"/>
  </p:normalViewPr>
  <p:slideViewPr>
    <p:cSldViewPr snapToGrid="0" snapToObjects="1">
      <p:cViewPr>
        <p:scale>
          <a:sx n="150" d="100"/>
          <a:sy n="150" d="100"/>
        </p:scale>
        <p:origin x="-128" y="-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CB6BCE-306B-264A-9588-389D382CC4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BUILDOTS UPDATE : 20/01/2020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EEAD4F-E2C0-0643-92C7-2D7E45264C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4170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9E0E34-35F7-7E4C-923C-05EC8BEC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6000" dirty="0"/>
              <a:t>SUMMARY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23813B-D2FA-AD4C-884E-B20B0B957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Try</a:t>
            </a:r>
            <a:r>
              <a:rPr lang="fr-FR" dirty="0"/>
              <a:t> at </a:t>
            </a:r>
            <a:r>
              <a:rPr lang="fr-FR" dirty="0" err="1"/>
              <a:t>using</a:t>
            </a:r>
            <a:r>
              <a:rPr lang="fr-FR" dirty="0"/>
              <a:t> the 5k and 5.7K </a:t>
            </a:r>
            <a:r>
              <a:rPr lang="fr-FR" dirty="0" err="1"/>
              <a:t>resolution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Garmin</a:t>
            </a:r>
            <a:r>
              <a:rPr lang="fr-FR" dirty="0"/>
              <a:t> VIRB 360 (as </a:t>
            </a:r>
            <a:r>
              <a:rPr lang="fr-FR" dirty="0" err="1"/>
              <a:t>opposed</a:t>
            </a:r>
            <a:r>
              <a:rPr lang="fr-FR" dirty="0"/>
              <a:t> to 4K </a:t>
            </a:r>
            <a:r>
              <a:rPr lang="fr-FR" dirty="0" err="1"/>
              <a:t>previously</a:t>
            </a:r>
            <a:r>
              <a:rPr lang="fr-FR" dirty="0"/>
              <a:t>) </a:t>
            </a:r>
            <a:r>
              <a:rPr lang="fr-FR" dirty="0" err="1"/>
              <a:t>so</a:t>
            </a:r>
            <a:r>
              <a:rPr lang="fr-FR" dirty="0"/>
              <a:t> as to </a:t>
            </a:r>
            <a:r>
              <a:rPr lang="fr-FR" dirty="0" err="1"/>
              <a:t>possibly</a:t>
            </a:r>
            <a:r>
              <a:rPr lang="fr-FR" dirty="0"/>
              <a:t> </a:t>
            </a:r>
            <a:r>
              <a:rPr lang="fr-FR" dirty="0" err="1"/>
              <a:t>increase</a:t>
            </a:r>
            <a:r>
              <a:rPr lang="fr-FR" dirty="0"/>
              <a:t> the </a:t>
            </a:r>
            <a:r>
              <a:rPr lang="fr-FR" dirty="0" err="1"/>
              <a:t>amount</a:t>
            </a:r>
            <a:r>
              <a:rPr lang="fr-FR" dirty="0"/>
              <a:t> of </a:t>
            </a:r>
            <a:r>
              <a:rPr lang="fr-FR" dirty="0" err="1"/>
              <a:t>feature</a:t>
            </a:r>
            <a:r>
              <a:rPr lang="fr-FR" dirty="0"/>
              <a:t> points </a:t>
            </a:r>
            <a:r>
              <a:rPr lang="fr-FR" dirty="0" err="1"/>
              <a:t>detected</a:t>
            </a:r>
            <a:r>
              <a:rPr lang="fr-FR" dirty="0"/>
              <a:t> by </a:t>
            </a:r>
            <a:r>
              <a:rPr lang="fr-FR" dirty="0" err="1"/>
              <a:t>Colmap</a:t>
            </a:r>
            <a:r>
              <a:rPr lang="fr-FR" dirty="0"/>
              <a:t>.</a:t>
            </a:r>
          </a:p>
          <a:p>
            <a:r>
              <a:rPr lang="fr-FR" dirty="0"/>
              <a:t>Best 4 Camera </a:t>
            </a:r>
            <a:r>
              <a:rPr lang="fr-FR" dirty="0" err="1"/>
              <a:t>models</a:t>
            </a:r>
            <a:r>
              <a:rPr lang="fr-FR" dirty="0"/>
              <a:t> </a:t>
            </a:r>
            <a:r>
              <a:rPr lang="fr-FR" dirty="0" err="1"/>
              <a:t>tested</a:t>
            </a:r>
            <a:r>
              <a:rPr lang="fr-FR" dirty="0"/>
              <a:t>: SIMPLE_RADIAL_FISHEYE, RADIAL_FISHEYE, RADIAL, FOV</a:t>
            </a:r>
          </a:p>
          <a:p>
            <a:r>
              <a:rPr lang="fr-FR" dirty="0"/>
              <a:t>10/20 FPS </a:t>
            </a:r>
            <a:r>
              <a:rPr lang="fr-FR" dirty="0" err="1"/>
              <a:t>comparison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841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9E0E34-35F7-7E4C-923C-05EC8BEC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GENERALS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23813B-D2FA-AD4C-884E-B20B0B957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4K </a:t>
            </a:r>
            <a:r>
              <a:rPr lang="fr-FR" dirty="0" err="1"/>
              <a:t>recording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previously</a:t>
            </a:r>
            <a:r>
              <a:rPr lang="fr-FR" dirty="0"/>
              <a:t> </a:t>
            </a:r>
            <a:r>
              <a:rPr lang="fr-FR" dirty="0" err="1"/>
              <a:t>performed</a:t>
            </a:r>
            <a:r>
              <a:rPr lang="fr-FR" dirty="0"/>
              <a:t>, the camera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stitching</a:t>
            </a:r>
            <a:r>
              <a:rPr lang="fr-FR" dirty="0"/>
              <a:t> </a:t>
            </a:r>
            <a:r>
              <a:rPr lang="fr-FR" dirty="0" err="1"/>
              <a:t>together</a:t>
            </a:r>
            <a:r>
              <a:rPr lang="fr-FR" dirty="0"/>
              <a:t> front and back image to </a:t>
            </a:r>
            <a:r>
              <a:rPr lang="fr-FR" dirty="0" err="1"/>
              <a:t>give</a:t>
            </a:r>
            <a:r>
              <a:rPr lang="fr-FR" dirty="0"/>
              <a:t> an output </a:t>
            </a:r>
            <a:r>
              <a:rPr lang="fr-FR" dirty="0" err="1"/>
              <a:t>video</a:t>
            </a:r>
            <a:r>
              <a:rPr lang="fr-FR" dirty="0"/>
              <a:t> of 2880x2880[px] out of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extracted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the center of 1100x500[px] in </a:t>
            </a:r>
            <a:r>
              <a:rPr lang="fr-FR" dirty="0" err="1"/>
              <a:t>order</a:t>
            </a:r>
            <a:r>
              <a:rPr lang="fr-FR" dirty="0"/>
              <a:t> to compare </a:t>
            </a:r>
            <a:r>
              <a:rPr lang="fr-FR" dirty="0" err="1"/>
              <a:t>with</a:t>
            </a:r>
            <a:r>
              <a:rPr lang="fr-FR" dirty="0"/>
              <a:t> the 5K</a:t>
            </a:r>
          </a:p>
          <a:p>
            <a:r>
              <a:rPr lang="fr-FR" dirty="0"/>
              <a:t>5K records </a:t>
            </a:r>
            <a:r>
              <a:rPr lang="fr-FR" dirty="0" err="1"/>
              <a:t>separately</a:t>
            </a:r>
            <a:r>
              <a:rPr lang="fr-FR" dirty="0"/>
              <a:t> 2 </a:t>
            </a:r>
            <a:r>
              <a:rPr lang="fr-FR" dirty="0" err="1"/>
              <a:t>video</a:t>
            </a:r>
            <a:r>
              <a:rPr lang="fr-FR" dirty="0"/>
              <a:t> (front/back) </a:t>
            </a:r>
            <a:r>
              <a:rPr lang="fr-FR" dirty="0" err="1"/>
              <a:t>each</a:t>
            </a:r>
            <a:r>
              <a:rPr lang="fr-FR" dirty="0"/>
              <a:t> of 2160x2160[px] </a:t>
            </a:r>
            <a:r>
              <a:rPr lang="fr-FR" dirty="0" err="1"/>
              <a:t>with</a:t>
            </a:r>
            <a:r>
              <a:rPr lang="fr-FR" dirty="0"/>
              <a:t> a 201.8° FOV</a:t>
            </a:r>
          </a:p>
          <a:p>
            <a:r>
              <a:rPr lang="fr-FR" dirty="0"/>
              <a:t>5.7K* records </a:t>
            </a:r>
            <a:r>
              <a:rPr lang="fr-FR" dirty="0" err="1"/>
              <a:t>separately</a:t>
            </a:r>
            <a:r>
              <a:rPr lang="fr-FR" dirty="0"/>
              <a:t> 2 </a:t>
            </a:r>
            <a:r>
              <a:rPr lang="fr-FR" dirty="0" err="1"/>
              <a:t>video</a:t>
            </a:r>
            <a:r>
              <a:rPr lang="fr-FR" dirty="0"/>
              <a:t> (front/back) </a:t>
            </a:r>
            <a:r>
              <a:rPr lang="fr-FR" dirty="0" err="1"/>
              <a:t>each</a:t>
            </a:r>
            <a:r>
              <a:rPr lang="fr-FR" dirty="0"/>
              <a:t> of 2880x2880[px] </a:t>
            </a:r>
            <a:r>
              <a:rPr lang="fr-FR" dirty="0" err="1"/>
              <a:t>with</a:t>
            </a:r>
            <a:r>
              <a:rPr lang="fr-FR" dirty="0"/>
              <a:t> a 201.8° FOV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1200" dirty="0"/>
              <a:t>       *5.7K </a:t>
            </a:r>
            <a:r>
              <a:rPr lang="fr-FR" sz="1200" dirty="0" err="1"/>
              <a:t>recording</a:t>
            </a:r>
            <a:r>
              <a:rPr lang="fr-FR" sz="1200" dirty="0"/>
              <a:t> </a:t>
            </a:r>
            <a:r>
              <a:rPr lang="fr-FR" sz="1200" dirty="0" err="1"/>
              <a:t>can</a:t>
            </a:r>
            <a:r>
              <a:rPr lang="fr-FR" sz="1200" dirty="0"/>
              <a:t> </a:t>
            </a:r>
            <a:r>
              <a:rPr lang="fr-FR" sz="1200" dirty="0" err="1"/>
              <a:t>only</a:t>
            </a:r>
            <a:r>
              <a:rPr lang="fr-FR" sz="1200" dirty="0"/>
              <a:t>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activated</a:t>
            </a:r>
            <a:r>
              <a:rPr lang="fr-FR" sz="1200" dirty="0"/>
              <a:t> </a:t>
            </a:r>
            <a:r>
              <a:rPr lang="fr-FR" sz="1200" dirty="0" err="1"/>
              <a:t>through</a:t>
            </a:r>
            <a:r>
              <a:rPr lang="fr-FR" sz="1200" dirty="0"/>
              <a:t> the </a:t>
            </a:r>
            <a:r>
              <a:rPr lang="fr-FR" sz="1200" dirty="0" err="1"/>
              <a:t>Garmin</a:t>
            </a:r>
            <a:r>
              <a:rPr lang="fr-FR" sz="1200" dirty="0"/>
              <a:t> VIRB mobile </a:t>
            </a:r>
            <a:r>
              <a:rPr lang="fr-FR" sz="1200" dirty="0" err="1"/>
              <a:t>app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51778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59E51-4945-CF4A-92A7-47884029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814053"/>
          </a:xfrm>
        </p:spPr>
        <p:txBody>
          <a:bodyPr/>
          <a:lstStyle/>
          <a:p>
            <a:r>
              <a:rPr lang="fr-FR" dirty="0"/>
              <a:t>10 FPS 5K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30DDBC9B-8B03-7949-B63A-C2F6D8554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21379"/>
              </p:ext>
            </p:extLst>
          </p:nvPr>
        </p:nvGraphicFramePr>
        <p:xfrm>
          <a:off x="479787" y="2291254"/>
          <a:ext cx="11232424" cy="4301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06">
                  <a:extLst>
                    <a:ext uri="{9D8B030D-6E8A-4147-A177-3AD203B41FA5}">
                      <a16:colId xmlns:a16="http://schemas.microsoft.com/office/drawing/2014/main" val="23793377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149295984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8746282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892385053"/>
                    </a:ext>
                  </a:extLst>
                </a:gridCol>
              </a:tblGrid>
              <a:tr h="44058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SIMPLE_RADIAL_FISHEYE</a:t>
                      </a:r>
                    </a:p>
                    <a:p>
                      <a:pPr algn="ctr"/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SIMPLE_RADIAL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FOV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164634"/>
                  </a:ext>
                </a:extLst>
              </a:tr>
              <a:tr h="386111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266259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335F526B-AAFE-BE4C-A377-A069A2BB1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637" y="3429000"/>
            <a:ext cx="2205361" cy="212155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08A36FC-9728-EE4C-BFD4-98483DAE2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757" y="3184639"/>
            <a:ext cx="2205362" cy="271429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0025FB3-F505-1146-8E8E-F13B4DCCA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609" y="3184639"/>
            <a:ext cx="2447419" cy="271429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E004D02-F214-924A-A23B-53F2784B9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702" y="3184639"/>
            <a:ext cx="2392694" cy="271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40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59E51-4945-CF4A-92A7-47884029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814053"/>
          </a:xfrm>
        </p:spPr>
        <p:txBody>
          <a:bodyPr/>
          <a:lstStyle/>
          <a:p>
            <a:r>
              <a:rPr lang="fr-FR" dirty="0"/>
              <a:t>10 FPS 5.7K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30DDBC9B-8B03-7949-B63A-C2F6D8554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067943"/>
              </p:ext>
            </p:extLst>
          </p:nvPr>
        </p:nvGraphicFramePr>
        <p:xfrm>
          <a:off x="479787" y="2291254"/>
          <a:ext cx="11232424" cy="4301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06">
                  <a:extLst>
                    <a:ext uri="{9D8B030D-6E8A-4147-A177-3AD203B41FA5}">
                      <a16:colId xmlns:a16="http://schemas.microsoft.com/office/drawing/2014/main" val="23793377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149295984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8746282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892385053"/>
                    </a:ext>
                  </a:extLst>
                </a:gridCol>
              </a:tblGrid>
              <a:tr h="44058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SIMPLE_RADIAL_FISHEYE</a:t>
                      </a:r>
                    </a:p>
                    <a:p>
                      <a:pPr algn="ctr"/>
                      <a:r>
                        <a:rPr lang="fr-FR" sz="1100" dirty="0"/>
                        <a:t> 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SIMPLE_RADIAL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FOV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3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models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164634"/>
                  </a:ext>
                </a:extLst>
              </a:tr>
              <a:tr h="386111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266259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68C83D08-B50E-2E4E-B07E-DE7D6CCD6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308" y="3279287"/>
            <a:ext cx="2557514" cy="23256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78ADE19-E42E-9E4F-B46D-033478AE3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466" y="3279287"/>
            <a:ext cx="2434886" cy="244841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110FA03-1CB3-1045-93E2-1ED7E47A4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443" y="3279286"/>
            <a:ext cx="2498092" cy="244841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5166632-D932-F441-9F4F-B7D3FA890F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178" y="3279286"/>
            <a:ext cx="2623434" cy="236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8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59E51-4945-CF4A-92A7-47884029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814053"/>
          </a:xfrm>
        </p:spPr>
        <p:txBody>
          <a:bodyPr/>
          <a:lstStyle/>
          <a:p>
            <a:r>
              <a:rPr lang="fr-FR" dirty="0"/>
              <a:t>20 FPS 5K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30DDBC9B-8B03-7949-B63A-C2F6D8554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674099"/>
              </p:ext>
            </p:extLst>
          </p:nvPr>
        </p:nvGraphicFramePr>
        <p:xfrm>
          <a:off x="479787" y="2291254"/>
          <a:ext cx="11232424" cy="4301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06">
                  <a:extLst>
                    <a:ext uri="{9D8B030D-6E8A-4147-A177-3AD203B41FA5}">
                      <a16:colId xmlns:a16="http://schemas.microsoft.com/office/drawing/2014/main" val="23793377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149295984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8746282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892385053"/>
                    </a:ext>
                  </a:extLst>
                </a:gridCol>
              </a:tblGrid>
              <a:tr h="44058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SIMPLE_RADIAL_FISHEYE</a:t>
                      </a:r>
                    </a:p>
                    <a:p>
                      <a:pPr algn="ctr"/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SIMPLE_RADIAL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FOV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164634"/>
                  </a:ext>
                </a:extLst>
              </a:tr>
              <a:tr h="386111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266259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A9FE9E29-8534-9B46-8B69-C5D49032A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47" y="3337751"/>
            <a:ext cx="2496798" cy="220870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A9D387A-7879-3E4D-833F-AECBA282D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948" y="3065956"/>
            <a:ext cx="2228850" cy="257175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A16D866-F75D-344A-8013-FBB7FD554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137" y="3065956"/>
            <a:ext cx="2451362" cy="27010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83DD5A1-156D-644E-AC4D-07CF1DA42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401" y="3065956"/>
            <a:ext cx="2263287" cy="284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43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59E51-4945-CF4A-92A7-47884029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814053"/>
          </a:xfrm>
        </p:spPr>
        <p:txBody>
          <a:bodyPr/>
          <a:lstStyle/>
          <a:p>
            <a:r>
              <a:rPr lang="fr-FR" dirty="0"/>
              <a:t>20 FPS 5.7K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30DDBC9B-8B03-7949-B63A-C2F6D8554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4341"/>
              </p:ext>
            </p:extLst>
          </p:nvPr>
        </p:nvGraphicFramePr>
        <p:xfrm>
          <a:off x="479787" y="2291254"/>
          <a:ext cx="11232424" cy="4301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06">
                  <a:extLst>
                    <a:ext uri="{9D8B030D-6E8A-4147-A177-3AD203B41FA5}">
                      <a16:colId xmlns:a16="http://schemas.microsoft.com/office/drawing/2014/main" val="23793377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149295984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874628259"/>
                    </a:ext>
                  </a:extLst>
                </a:gridCol>
                <a:gridCol w="2808106">
                  <a:extLst>
                    <a:ext uri="{9D8B030D-6E8A-4147-A177-3AD203B41FA5}">
                      <a16:colId xmlns:a16="http://schemas.microsoft.com/office/drawing/2014/main" val="1892385053"/>
                    </a:ext>
                  </a:extLst>
                </a:gridCol>
              </a:tblGrid>
              <a:tr h="440587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/>
                        <a:t>SIMPLE_RADIAL_FISHEYE</a:t>
                      </a:r>
                    </a:p>
                    <a:p>
                      <a:pPr algn="ctr"/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SIMPLE_RADIAL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RADIAL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1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FOV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dirty="0"/>
                        <a:t>3 </a:t>
                      </a:r>
                      <a:r>
                        <a:rPr lang="fr-FR" sz="1100" dirty="0" err="1"/>
                        <a:t>Sparse</a:t>
                      </a:r>
                      <a:r>
                        <a:rPr lang="fr-FR" sz="1100" dirty="0"/>
                        <a:t> </a:t>
                      </a:r>
                      <a:r>
                        <a:rPr lang="fr-FR" sz="1100" dirty="0" err="1"/>
                        <a:t>models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164634"/>
                  </a:ext>
                </a:extLst>
              </a:tr>
              <a:tr h="3861114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266259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B9C54A52-F991-8249-813B-4A9BCA14B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938" y="3429000"/>
            <a:ext cx="2495550" cy="24003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2230AC7-53C5-494A-898F-586A45946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655" y="3660227"/>
            <a:ext cx="2520950" cy="192405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B54B8DB-C00A-F54B-BA6F-A49BC360D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3006" y="3667125"/>
            <a:ext cx="2647889" cy="192405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44CA17D-EACF-644F-9FCF-3B973BF49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512" y="3660227"/>
            <a:ext cx="2431553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8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D48A5-B27E-604D-9714-26E97299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COMPARISON 4K/5K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2659A08-1205-F24B-84DF-283FD076C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40" y="2354318"/>
            <a:ext cx="4844436" cy="370248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7933F7C-B563-7D45-A52D-58532CE5ABA4}"/>
              </a:ext>
            </a:extLst>
          </p:cNvPr>
          <p:cNvSpPr txBox="1"/>
          <p:nvPr/>
        </p:nvSpPr>
        <p:spPr>
          <a:xfrm>
            <a:off x="2278796" y="6226146"/>
            <a:ext cx="46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4K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75592CF-6A84-344A-BE47-F0D975C5337C}"/>
              </a:ext>
            </a:extLst>
          </p:cNvPr>
          <p:cNvSpPr txBox="1"/>
          <p:nvPr/>
        </p:nvSpPr>
        <p:spPr>
          <a:xfrm>
            <a:off x="9262920" y="6226146"/>
            <a:ext cx="46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5K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9CDA382-CEAB-604F-88D0-F0CA9E4B3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3124" y="2354318"/>
            <a:ext cx="4844436" cy="370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124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59E51-4945-CF4A-92A7-47884029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814053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6BCD8D-FF84-0D4E-A64A-9F52AD8BCE89}"/>
              </a:ext>
            </a:extLst>
          </p:cNvPr>
          <p:cNvSpPr txBox="1">
            <a:spLocks/>
          </p:cNvSpPr>
          <p:nvPr/>
        </p:nvSpPr>
        <p:spPr>
          <a:xfrm rot="16200000">
            <a:off x="3925261" y="-1129510"/>
            <a:ext cx="3930869" cy="10982605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eaVert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				 </a:t>
            </a:r>
          </a:p>
          <a:p>
            <a:r>
              <a:rPr lang="fr-FR" dirty="0"/>
              <a:t>Test for image </a:t>
            </a:r>
            <a:r>
              <a:rPr lang="fr-FR" dirty="0" err="1"/>
              <a:t>stabilization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5629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</TotalTime>
  <Words>280</Words>
  <Application>Microsoft Macintosh PowerPoint</Application>
  <PresentationFormat>Grand écran</PresentationFormat>
  <Paragraphs>56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Century Gothic</vt:lpstr>
      <vt:lpstr>Wingdings 2</vt:lpstr>
      <vt:lpstr>Concis</vt:lpstr>
      <vt:lpstr>BUILDOTS UPDATE : 20/01/2020</vt:lpstr>
      <vt:lpstr>SUMMARY</vt:lpstr>
      <vt:lpstr>GENERALS</vt:lpstr>
      <vt:lpstr>10 FPS 5K</vt:lpstr>
      <vt:lpstr>10 FPS 5.7K</vt:lpstr>
      <vt:lpstr>20 FPS 5K</vt:lpstr>
      <vt:lpstr>20 FPS 5.7K</vt:lpstr>
      <vt:lpstr>COMPARISON 4K/5K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BUILDOTS UPDATE : 05/01/2020</dc:title>
  <dc:creator>Patrick Marciano</dc:creator>
  <cp:lastModifiedBy>Patrick Marciano</cp:lastModifiedBy>
  <cp:revision>14</cp:revision>
  <dcterms:created xsi:type="dcterms:W3CDTF">2020-01-07T00:02:55Z</dcterms:created>
  <dcterms:modified xsi:type="dcterms:W3CDTF">2020-01-24T11:02:14Z</dcterms:modified>
</cp:coreProperties>
</file>